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ContentType="application/vnd.openxmlformats-officedocument.custom-properties+xml" PartName="/docProps/custom.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Relationship Id="rId5" Target="docProps/custom.xml" Type="http://schemas.openxmlformats.org/officeDocument/2006/relationships/custom-properties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57" r:id="rId3"/>
    <p:sldId id="259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29" autoAdjust="0"/>
  </p:normalViewPr>
  <p:slideViewPr>
    <p:cSldViewPr>
      <p:cViewPr varScale="1">
        <p:scale>
          <a:sx n="125" d="100"/>
          <a:sy n="125" d="100"/>
        </p:scale>
        <p:origin x="-12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65E3C-F0F7-44E1-9A0C-919970B6F23C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8C78C-937F-4F6C-8810-9E696223D1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8C78C-937F-4F6C-8810-9E696223D159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8C78C-937F-4F6C-8810-9E696223D159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24DEA-3423-4B64-8E01-30227BCE7F64}" type="slidenum">
              <a:rPr lang="ko-KR" altLang="en-US" smtClean="0">
                <a:solidFill>
                  <a:prstClr val="black"/>
                </a:solidFill>
              </a:rPr>
              <a:pPr/>
              <a:t>3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1920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ED5FB-7173-4717-917E-DD032799F0BE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2EAD-7F74-4F4C-8E28-11F74784D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ED5FB-7173-4717-917E-DD032799F0BE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2EAD-7F74-4F4C-8E28-11F74784D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ED5FB-7173-4717-917E-DD032799F0BE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2EAD-7F74-4F4C-8E28-11F74784D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ED5FB-7173-4717-917E-DD032799F0BE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2EAD-7F74-4F4C-8E28-11F74784D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ED5FB-7173-4717-917E-DD032799F0BE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2EAD-7F74-4F4C-8E28-11F74784D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ED5FB-7173-4717-917E-DD032799F0BE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2EAD-7F74-4F4C-8E28-11F74784D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ED5FB-7173-4717-917E-DD032799F0BE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2EAD-7F74-4F4C-8E28-11F74784D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ED5FB-7173-4717-917E-DD032799F0BE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2EAD-7F74-4F4C-8E28-11F74784D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ED5FB-7173-4717-917E-DD032799F0BE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2EAD-7F74-4F4C-8E28-11F74784D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ED5FB-7173-4717-917E-DD032799F0BE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2EAD-7F74-4F4C-8E28-11F74784D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ED5FB-7173-4717-917E-DD032799F0BE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2EAD-7F74-4F4C-8E28-11F74784D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ED5FB-7173-4717-917E-DD032799F0BE}" type="datetimeFigureOut">
              <a:rPr lang="ko-KR" altLang="en-US" smtClean="0"/>
              <a:pPr/>
              <a:t>2022-08-22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C2EAD-7F74-4F4C-8E28-11F74784D5E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모서리가 둥근 직사각형 41"/>
          <p:cNvSpPr/>
          <p:nvPr/>
        </p:nvSpPr>
        <p:spPr>
          <a:xfrm>
            <a:off x="251520" y="116632"/>
            <a:ext cx="8712968" cy="6624736"/>
          </a:xfrm>
          <a:prstGeom prst="roundRect">
            <a:avLst>
              <a:gd name="adj" fmla="val 8999"/>
            </a:avLst>
          </a:prstGeom>
          <a:solidFill>
            <a:sysClr val="window" lastClr="FFFFFF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ko-KR" altLang="en-US" kern="0">
              <a:solidFill>
                <a:prstClr val="whit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11560" y="323364"/>
            <a:ext cx="792088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ko-KR"/>
            </a:defPPr>
            <a:lvl1pPr>
              <a:defRPr sz="1400">
                <a:solidFill>
                  <a:srgbClr val="003964"/>
                </a:solidFill>
                <a:latin typeface="HY견고딕"/>
                <a:ea typeface="HY견고딕"/>
              </a:defRPr>
            </a:lvl1pPr>
          </a:lstStyle>
          <a:p>
            <a:r>
              <a:rPr lang="en-US" altLang="ko-KR" sz="2400" dirty="0" smtClean="0">
                <a:solidFill>
                  <a:srgbClr val="0070C0"/>
                </a:solidFill>
              </a:rPr>
              <a:t>“</a:t>
            </a:r>
            <a:r>
              <a:rPr lang="ko-KR" altLang="en-US" sz="2400" dirty="0" smtClean="0">
                <a:solidFill>
                  <a:srgbClr val="0070C0"/>
                </a:solidFill>
              </a:rPr>
              <a:t>부천도시공사는 나와 동료</a:t>
            </a:r>
            <a:r>
              <a:rPr lang="en-US" altLang="ko-KR" sz="2400" dirty="0" smtClean="0">
                <a:solidFill>
                  <a:srgbClr val="0070C0"/>
                </a:solidFill>
              </a:rPr>
              <a:t>, </a:t>
            </a:r>
            <a:r>
              <a:rPr lang="ko-KR" altLang="en-US" sz="2400" dirty="0" smtClean="0">
                <a:solidFill>
                  <a:srgbClr val="0070C0"/>
                </a:solidFill>
              </a:rPr>
              <a:t>고객의 인권을 존중합니다</a:t>
            </a:r>
            <a:r>
              <a:rPr lang="en-US" altLang="ko-KR" sz="2400" dirty="0" smtClean="0">
                <a:solidFill>
                  <a:srgbClr val="0070C0"/>
                </a:solidFill>
              </a:rPr>
              <a:t>.”</a:t>
            </a:r>
            <a:endParaRPr lang="da-DK" altLang="ko-KR" sz="2400" dirty="0">
              <a:solidFill>
                <a:srgbClr val="0070C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67544" y="908720"/>
            <a:ext cx="8280920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700" b="1" dirty="0" smtClean="0">
                <a:latin typeface="+mn-ea"/>
              </a:rPr>
              <a:t>♠부천도시공사는 내부 임직원 및 외부 이해관계자</a:t>
            </a:r>
            <a:r>
              <a:rPr lang="en-US" altLang="ko-KR" sz="1700" b="1" dirty="0" smtClean="0">
                <a:latin typeface="+mn-ea"/>
              </a:rPr>
              <a:t>(</a:t>
            </a:r>
            <a:r>
              <a:rPr lang="ko-KR" altLang="en-US" sz="1700" b="1" dirty="0" smtClean="0">
                <a:latin typeface="+mn-ea"/>
              </a:rPr>
              <a:t>고객</a:t>
            </a:r>
            <a:r>
              <a:rPr lang="en-US" altLang="ko-KR" sz="1700" b="1" dirty="0" smtClean="0">
                <a:latin typeface="+mn-ea"/>
              </a:rPr>
              <a:t>, </a:t>
            </a:r>
            <a:r>
              <a:rPr lang="ko-KR" altLang="en-US" sz="1700" b="1" dirty="0" err="1" smtClean="0">
                <a:latin typeface="+mn-ea"/>
              </a:rPr>
              <a:t>협력사</a:t>
            </a:r>
            <a:r>
              <a:rPr lang="en-US" altLang="ko-KR" sz="1700" b="1" dirty="0" smtClean="0">
                <a:latin typeface="+mn-ea"/>
              </a:rPr>
              <a:t>, </a:t>
            </a:r>
            <a:r>
              <a:rPr lang="ko-KR" altLang="en-US" sz="1700" b="1" dirty="0" smtClean="0">
                <a:latin typeface="+mn-ea"/>
              </a:rPr>
              <a:t>지역주민 등</a:t>
            </a:r>
            <a:r>
              <a:rPr lang="en-US" altLang="ko-KR" sz="1700" b="1" dirty="0" smtClean="0">
                <a:latin typeface="+mn-ea"/>
              </a:rPr>
              <a:t>)</a:t>
            </a:r>
            <a:r>
              <a:rPr lang="ko-KR" altLang="en-US" sz="1700" b="1" dirty="0" smtClean="0">
                <a:latin typeface="+mn-ea"/>
              </a:rPr>
              <a:t>의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700" b="1" dirty="0" smtClean="0">
                <a:latin typeface="+mn-ea"/>
              </a:rPr>
              <a:t>인권침해 방지 및 보호를 위해 다음과 같이 구제절차를 제공하고 있습니다</a:t>
            </a:r>
            <a:r>
              <a:rPr lang="en-US" altLang="ko-KR" dirty="0" smtClean="0"/>
              <a:t>.</a:t>
            </a:r>
          </a:p>
          <a:p>
            <a:pPr fontAlgn="base"/>
            <a:endParaRPr lang="ko-KR" altLang="en-US" dirty="0"/>
          </a:p>
        </p:txBody>
      </p:sp>
      <p:pic>
        <p:nvPicPr>
          <p:cNvPr id="53" name="그림 52" descr="인권침해 구제절차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72141" y="1700808"/>
            <a:ext cx="6684235" cy="5013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도형 23"/>
          <p:cNvSpPr>
            <a:spLocks noChangeArrowheads="1"/>
          </p:cNvSpPr>
          <p:nvPr/>
        </p:nvSpPr>
        <p:spPr bwMode="auto">
          <a:xfrm>
            <a:off x="971600" y="167185"/>
            <a:ext cx="2520000" cy="431800"/>
          </a:xfrm>
          <a:prstGeom prst="roundRect">
            <a:avLst/>
          </a:prstGeom>
          <a:solidFill>
            <a:srgbClr val="034EA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  <a:ea typeface="+mj-ea"/>
              </a:rPr>
              <a:t>신고인의 신분보장</a:t>
            </a:r>
            <a:endParaRPr lang="ko-KR" altLang="en-US" sz="1600" b="1" dirty="0">
              <a:solidFill>
                <a:srgbClr val="FFFFFF"/>
              </a:solidFill>
              <a:ea typeface="+mj-ea"/>
            </a:endParaRPr>
          </a:p>
        </p:txBody>
      </p:sp>
      <p:sp>
        <p:nvSpPr>
          <p:cNvPr id="6" name="도형 23"/>
          <p:cNvSpPr>
            <a:spLocks noChangeArrowheads="1"/>
          </p:cNvSpPr>
          <p:nvPr/>
        </p:nvSpPr>
        <p:spPr bwMode="auto">
          <a:xfrm>
            <a:off x="971600" y="1391569"/>
            <a:ext cx="2520000" cy="575816"/>
          </a:xfrm>
          <a:prstGeom prst="roundRect">
            <a:avLst/>
          </a:prstGeom>
          <a:solidFill>
            <a:srgbClr val="4285F4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</a:rPr>
              <a:t>인권경영 담당부서 신고</a:t>
            </a:r>
            <a:endParaRPr lang="en-US" altLang="ko-KR" sz="1600" b="1" dirty="0" smtClean="0">
              <a:solidFill>
                <a:srgbClr val="FFFFFF"/>
              </a:solidFill>
            </a:endParaRPr>
          </a:p>
          <a:p>
            <a:pPr algn="ctr" latinLnBrk="0"/>
            <a:r>
              <a:rPr lang="en-US" altLang="ko-KR" sz="1400" b="1" dirty="0" smtClean="0">
                <a:solidFill>
                  <a:srgbClr val="FFFFFF"/>
                </a:solidFill>
              </a:rPr>
              <a:t>(</a:t>
            </a:r>
            <a:r>
              <a:rPr lang="ko-KR" altLang="en-US" sz="1400" b="1" dirty="0" smtClean="0">
                <a:solidFill>
                  <a:srgbClr val="FFFFFF"/>
                </a:solidFill>
              </a:rPr>
              <a:t>경영지원부</a:t>
            </a:r>
            <a:r>
              <a:rPr lang="en-US" altLang="ko-KR" sz="1400" b="1" dirty="0" smtClean="0">
                <a:solidFill>
                  <a:srgbClr val="FFFFFF"/>
                </a:solidFill>
              </a:rPr>
              <a:t>)</a:t>
            </a:r>
            <a:endParaRPr lang="ko-KR" altLang="en-US" sz="1400" b="1" dirty="0">
              <a:solidFill>
                <a:srgbClr val="FFFFFF"/>
              </a:solidFill>
            </a:endParaRPr>
          </a:p>
        </p:txBody>
      </p:sp>
      <p:sp>
        <p:nvSpPr>
          <p:cNvPr id="7" name="도형 23"/>
          <p:cNvSpPr>
            <a:spLocks noChangeArrowheads="1"/>
          </p:cNvSpPr>
          <p:nvPr/>
        </p:nvSpPr>
        <p:spPr bwMode="auto">
          <a:xfrm>
            <a:off x="971880" y="2327673"/>
            <a:ext cx="2520000" cy="64782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500" b="1" dirty="0" smtClean="0"/>
              <a:t>인권침해 여부 상담</a:t>
            </a:r>
            <a:endParaRPr lang="en-US" altLang="ko-KR" sz="1500" b="1" dirty="0" smtClean="0"/>
          </a:p>
          <a:p>
            <a:pPr algn="ctr" latinLnBrk="0"/>
            <a:r>
              <a:rPr lang="ko-KR" altLang="en-US" sz="1500" b="1" dirty="0" smtClean="0"/>
              <a:t>인권침해 신고 접수</a:t>
            </a:r>
            <a:endParaRPr lang="ko-KR" altLang="en-US" sz="1500" b="1" dirty="0"/>
          </a:p>
        </p:txBody>
      </p:sp>
      <p:sp>
        <p:nvSpPr>
          <p:cNvPr id="9" name="도형 23"/>
          <p:cNvSpPr>
            <a:spLocks noChangeArrowheads="1"/>
          </p:cNvSpPr>
          <p:nvPr/>
        </p:nvSpPr>
        <p:spPr bwMode="auto">
          <a:xfrm>
            <a:off x="971600" y="671241"/>
            <a:ext cx="2520000" cy="431800"/>
          </a:xfrm>
          <a:prstGeom prst="roundRect">
            <a:avLst/>
          </a:prstGeom>
          <a:solidFill>
            <a:srgbClr val="00ACED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err="1" smtClean="0">
                <a:solidFill>
                  <a:srgbClr val="FFFFFF"/>
                </a:solidFill>
              </a:rPr>
              <a:t>내외부</a:t>
            </a:r>
            <a:r>
              <a:rPr lang="ko-KR" altLang="en-US" sz="1600" b="1" dirty="0" smtClean="0">
                <a:solidFill>
                  <a:srgbClr val="FFFFFF"/>
                </a:solidFill>
              </a:rPr>
              <a:t> 이해관계자</a:t>
            </a:r>
            <a:endParaRPr lang="ko-KR" altLang="en-US" sz="1600" b="1" dirty="0">
              <a:solidFill>
                <a:srgbClr val="FFFFFF"/>
              </a:solidFill>
            </a:endParaRPr>
          </a:p>
        </p:txBody>
      </p:sp>
      <p:sp>
        <p:nvSpPr>
          <p:cNvPr id="10" name="도형 23"/>
          <p:cNvSpPr>
            <a:spLocks noChangeArrowheads="1"/>
          </p:cNvSpPr>
          <p:nvPr/>
        </p:nvSpPr>
        <p:spPr bwMode="auto">
          <a:xfrm>
            <a:off x="971600" y="3263777"/>
            <a:ext cx="2520000" cy="64782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500" b="1" dirty="0" smtClean="0"/>
              <a:t>신고사항 분류 및 이관</a:t>
            </a:r>
            <a:endParaRPr lang="ko-KR" altLang="en-US" sz="1500" b="1" dirty="0"/>
          </a:p>
        </p:txBody>
      </p:sp>
      <p:sp>
        <p:nvSpPr>
          <p:cNvPr id="11" name="도형 23"/>
          <p:cNvSpPr>
            <a:spLocks noChangeArrowheads="1"/>
          </p:cNvSpPr>
          <p:nvPr/>
        </p:nvSpPr>
        <p:spPr bwMode="auto">
          <a:xfrm>
            <a:off x="971600" y="4199881"/>
            <a:ext cx="2520000" cy="64782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500" b="1" dirty="0" smtClean="0"/>
              <a:t>사건의 조사</a:t>
            </a:r>
            <a:endParaRPr lang="en-US" altLang="ko-KR" sz="1500" b="1" dirty="0" smtClean="0"/>
          </a:p>
          <a:p>
            <a:pPr algn="ctr" latinLnBrk="0"/>
            <a:r>
              <a:rPr lang="en-US" altLang="ko-KR" sz="1200" b="1" dirty="0" smtClean="0"/>
              <a:t>&lt;</a:t>
            </a:r>
            <a:r>
              <a:rPr lang="ko-KR" altLang="en-US" sz="1200" b="1" dirty="0" smtClean="0"/>
              <a:t>위원회 조사가 적합한 사건</a:t>
            </a:r>
            <a:r>
              <a:rPr lang="en-US" altLang="ko-KR" sz="1200" b="1" dirty="0" smtClean="0"/>
              <a:t>&gt;</a:t>
            </a:r>
            <a:endParaRPr lang="ko-KR" altLang="en-US" sz="1200" b="1" dirty="0"/>
          </a:p>
        </p:txBody>
      </p:sp>
      <p:sp>
        <p:nvSpPr>
          <p:cNvPr id="12" name="도형 23"/>
          <p:cNvSpPr>
            <a:spLocks noChangeArrowheads="1"/>
          </p:cNvSpPr>
          <p:nvPr/>
        </p:nvSpPr>
        <p:spPr bwMode="auto">
          <a:xfrm>
            <a:off x="971600" y="5135985"/>
            <a:ext cx="2520000" cy="64782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500" b="1" dirty="0" smtClean="0"/>
              <a:t>위원회의 결정</a:t>
            </a:r>
            <a:endParaRPr lang="en-US" altLang="ko-KR" sz="1500" b="1" dirty="0" smtClean="0"/>
          </a:p>
          <a:p>
            <a:pPr algn="ctr" latinLnBrk="0"/>
            <a:r>
              <a:rPr lang="en-US" altLang="ko-KR" sz="1200" b="1" dirty="0" smtClean="0"/>
              <a:t>&lt;</a:t>
            </a:r>
            <a:r>
              <a:rPr lang="ko-KR" altLang="en-US" sz="1200" b="1" dirty="0" smtClean="0"/>
              <a:t>권고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징계요구 관계기관에 신고</a:t>
            </a:r>
            <a:r>
              <a:rPr lang="en-US" altLang="ko-KR" sz="1200" b="1" dirty="0" smtClean="0"/>
              <a:t>&gt;</a:t>
            </a:r>
            <a:endParaRPr lang="ko-KR" altLang="en-US" sz="1200" b="1" dirty="0"/>
          </a:p>
        </p:txBody>
      </p:sp>
      <p:sp>
        <p:nvSpPr>
          <p:cNvPr id="13" name="도형 23"/>
          <p:cNvSpPr>
            <a:spLocks noChangeArrowheads="1"/>
          </p:cNvSpPr>
          <p:nvPr/>
        </p:nvSpPr>
        <p:spPr bwMode="auto">
          <a:xfrm>
            <a:off x="971600" y="6093544"/>
            <a:ext cx="2520000" cy="64782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500" b="1" dirty="0" smtClean="0"/>
              <a:t>시정과 조치</a:t>
            </a:r>
            <a:endParaRPr lang="ko-KR" altLang="en-US" sz="1500" b="1" dirty="0"/>
          </a:p>
        </p:txBody>
      </p:sp>
      <p:cxnSp>
        <p:nvCxnSpPr>
          <p:cNvPr id="15" name="직선 화살표 연결선 14"/>
          <p:cNvCxnSpPr/>
          <p:nvPr/>
        </p:nvCxnSpPr>
        <p:spPr>
          <a:xfrm>
            <a:off x="2178318" y="1120707"/>
            <a:ext cx="0" cy="21602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>
            <a:off x="2178318" y="2039393"/>
            <a:ext cx="0" cy="21602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>
            <a:off x="2187027" y="2992915"/>
            <a:ext cx="0" cy="21602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>
            <a:off x="2187027" y="3920310"/>
            <a:ext cx="0" cy="21602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>
            <a:off x="2187027" y="4884877"/>
            <a:ext cx="0" cy="21602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2187027" y="4873832"/>
            <a:ext cx="0" cy="21602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>
            <a:off x="2195736" y="5805264"/>
            <a:ext cx="0" cy="21602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818875" y="263691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818875" y="3573016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818875" y="2636912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>
            <a:off x="816539" y="4502747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816539" y="5438851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816539" y="4502747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2008" y="2823319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chemeClr val="tx2"/>
                </a:solidFill>
              </a:rPr>
              <a:t>인권경영</a:t>
            </a:r>
            <a:endParaRPr lang="en-US" altLang="ko-KR" sz="1200" b="1" dirty="0" smtClean="0">
              <a:solidFill>
                <a:schemeClr val="tx2"/>
              </a:solidFill>
            </a:endParaRPr>
          </a:p>
          <a:p>
            <a:r>
              <a:rPr lang="ko-KR" altLang="en-US" sz="1200" b="1" dirty="0" smtClean="0">
                <a:solidFill>
                  <a:schemeClr val="tx2"/>
                </a:solidFill>
              </a:rPr>
              <a:t>담당부서</a:t>
            </a:r>
            <a:endParaRPr lang="ko-KR" altLang="en-US" sz="1200" b="1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623" y="4767535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chemeClr val="tx2"/>
                </a:solidFill>
              </a:rPr>
              <a:t>인권경영</a:t>
            </a:r>
            <a:endParaRPr lang="en-US" altLang="ko-KR" sz="1200" b="1" dirty="0" smtClean="0">
              <a:solidFill>
                <a:schemeClr val="tx2"/>
              </a:solidFill>
            </a:endParaRPr>
          </a:p>
          <a:p>
            <a:r>
              <a:rPr lang="ko-KR" altLang="en-US" sz="1200" b="1" dirty="0" smtClean="0">
                <a:solidFill>
                  <a:schemeClr val="tx2"/>
                </a:solidFill>
              </a:rPr>
              <a:t> 위원회</a:t>
            </a:r>
            <a:endParaRPr lang="ko-KR" altLang="en-US" sz="1200" b="1" dirty="0">
              <a:solidFill>
                <a:schemeClr val="tx2"/>
              </a:solidFill>
            </a:endParaRPr>
          </a:p>
        </p:txBody>
      </p:sp>
      <p:sp>
        <p:nvSpPr>
          <p:cNvPr id="38" name="도형 23"/>
          <p:cNvSpPr>
            <a:spLocks noChangeArrowheads="1"/>
          </p:cNvSpPr>
          <p:nvPr/>
        </p:nvSpPr>
        <p:spPr bwMode="auto">
          <a:xfrm>
            <a:off x="4238087" y="2349128"/>
            <a:ext cx="1871928" cy="479796"/>
          </a:xfrm>
          <a:prstGeom prst="roundRect">
            <a:avLst/>
          </a:prstGeom>
          <a:solidFill>
            <a:srgbClr val="009999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</a:rPr>
              <a:t>인권침해 전반</a:t>
            </a:r>
            <a:endParaRPr lang="ko-KR" altLang="en-US" sz="1600" b="1" dirty="0">
              <a:solidFill>
                <a:srgbClr val="FFFFFF"/>
              </a:solidFill>
            </a:endParaRPr>
          </a:p>
        </p:txBody>
      </p:sp>
      <p:sp>
        <p:nvSpPr>
          <p:cNvPr id="39" name="도형 23"/>
          <p:cNvSpPr>
            <a:spLocks noChangeArrowheads="1"/>
          </p:cNvSpPr>
          <p:nvPr/>
        </p:nvSpPr>
        <p:spPr bwMode="auto">
          <a:xfrm>
            <a:off x="4237807" y="2925192"/>
            <a:ext cx="1871928" cy="479796"/>
          </a:xfrm>
          <a:prstGeom prst="roundRect">
            <a:avLst/>
          </a:prstGeom>
          <a:solidFill>
            <a:srgbClr val="009999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</a:rPr>
              <a:t>고충 사항</a:t>
            </a:r>
            <a:endParaRPr lang="ko-KR" altLang="en-US" sz="1600" b="1" dirty="0">
              <a:solidFill>
                <a:srgbClr val="FFFFFF"/>
              </a:solidFill>
            </a:endParaRPr>
          </a:p>
        </p:txBody>
      </p:sp>
      <p:sp>
        <p:nvSpPr>
          <p:cNvPr id="40" name="도형 23"/>
          <p:cNvSpPr>
            <a:spLocks noChangeArrowheads="1"/>
          </p:cNvSpPr>
          <p:nvPr/>
        </p:nvSpPr>
        <p:spPr bwMode="auto">
          <a:xfrm>
            <a:off x="4237807" y="3501256"/>
            <a:ext cx="1871928" cy="479796"/>
          </a:xfrm>
          <a:prstGeom prst="roundRect">
            <a:avLst/>
          </a:prstGeom>
          <a:solidFill>
            <a:srgbClr val="009999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</a:rPr>
              <a:t>성희롱 〮 성폭력</a:t>
            </a:r>
            <a:endParaRPr lang="ko-KR" altLang="en-US" sz="1600" b="1" dirty="0">
              <a:solidFill>
                <a:srgbClr val="FFFFFF"/>
              </a:solidFill>
            </a:endParaRPr>
          </a:p>
        </p:txBody>
      </p:sp>
      <p:sp>
        <p:nvSpPr>
          <p:cNvPr id="41" name="도형 23"/>
          <p:cNvSpPr>
            <a:spLocks noChangeArrowheads="1"/>
          </p:cNvSpPr>
          <p:nvPr/>
        </p:nvSpPr>
        <p:spPr bwMode="auto">
          <a:xfrm>
            <a:off x="4237807" y="4077072"/>
            <a:ext cx="1871928" cy="720108"/>
          </a:xfrm>
          <a:prstGeom prst="roundRect">
            <a:avLst/>
          </a:prstGeom>
          <a:solidFill>
            <a:srgbClr val="009999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err="1" smtClean="0">
                <a:solidFill>
                  <a:srgbClr val="FFFFFF"/>
                </a:solidFill>
              </a:rPr>
              <a:t>갑질피해</a:t>
            </a:r>
            <a:endParaRPr lang="en-US" altLang="ko-KR" sz="1600" b="1" dirty="0" smtClean="0">
              <a:solidFill>
                <a:srgbClr val="FFFFFF"/>
              </a:solidFill>
            </a:endParaRPr>
          </a:p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</a:rPr>
              <a:t>직장 내 괴롭힘</a:t>
            </a:r>
            <a:endParaRPr lang="en-US" altLang="ko-KR" sz="1600" b="1" dirty="0" smtClean="0">
              <a:solidFill>
                <a:srgbClr val="FFFFFF"/>
              </a:solidFill>
            </a:endParaRPr>
          </a:p>
        </p:txBody>
      </p:sp>
      <p:sp>
        <p:nvSpPr>
          <p:cNvPr id="44" name="도형 23"/>
          <p:cNvSpPr>
            <a:spLocks noChangeArrowheads="1"/>
          </p:cNvSpPr>
          <p:nvPr/>
        </p:nvSpPr>
        <p:spPr bwMode="auto">
          <a:xfrm>
            <a:off x="6542623" y="2348880"/>
            <a:ext cx="2232248" cy="479796"/>
          </a:xfrm>
          <a:prstGeom prst="roundRect">
            <a:avLst/>
          </a:prstGeom>
          <a:noFill/>
          <a:ln w="9525" cap="flat" cmpd="sng" algn="ctr">
            <a:solidFill>
              <a:srgbClr val="009999"/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smtClean="0"/>
              <a:t>인권경영 담당부서</a:t>
            </a:r>
            <a:endParaRPr lang="ko-KR" altLang="en-US" sz="1600" b="1" dirty="0"/>
          </a:p>
        </p:txBody>
      </p:sp>
      <p:sp>
        <p:nvSpPr>
          <p:cNvPr id="45" name="도형 23"/>
          <p:cNvSpPr>
            <a:spLocks noChangeArrowheads="1"/>
          </p:cNvSpPr>
          <p:nvPr/>
        </p:nvSpPr>
        <p:spPr bwMode="auto">
          <a:xfrm>
            <a:off x="6542343" y="2925192"/>
            <a:ext cx="2232248" cy="479796"/>
          </a:xfrm>
          <a:prstGeom prst="roundRect">
            <a:avLst/>
          </a:prstGeom>
          <a:noFill/>
          <a:ln w="9525" cap="flat" cmpd="sng" algn="ctr">
            <a:solidFill>
              <a:srgbClr val="009999"/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smtClean="0"/>
              <a:t>고충처리센터</a:t>
            </a:r>
            <a:endParaRPr lang="ko-KR" altLang="en-US" sz="1600" b="1" dirty="0"/>
          </a:p>
        </p:txBody>
      </p:sp>
      <p:sp>
        <p:nvSpPr>
          <p:cNvPr id="46" name="도형 23"/>
          <p:cNvSpPr>
            <a:spLocks noChangeArrowheads="1"/>
          </p:cNvSpPr>
          <p:nvPr/>
        </p:nvSpPr>
        <p:spPr bwMode="auto">
          <a:xfrm>
            <a:off x="6542343" y="3501256"/>
            <a:ext cx="2232248" cy="479796"/>
          </a:xfrm>
          <a:prstGeom prst="roundRect">
            <a:avLst/>
          </a:prstGeom>
          <a:noFill/>
          <a:ln w="9525" cap="flat" cmpd="sng" algn="ctr">
            <a:solidFill>
              <a:srgbClr val="009999"/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smtClean="0"/>
              <a:t>고충상담창구</a:t>
            </a:r>
            <a:endParaRPr lang="ko-KR" altLang="en-US" sz="1600" b="1" dirty="0"/>
          </a:p>
        </p:txBody>
      </p:sp>
      <p:sp>
        <p:nvSpPr>
          <p:cNvPr id="47" name="도형 23"/>
          <p:cNvSpPr>
            <a:spLocks noChangeArrowheads="1"/>
          </p:cNvSpPr>
          <p:nvPr/>
        </p:nvSpPr>
        <p:spPr bwMode="auto">
          <a:xfrm>
            <a:off x="6542623" y="4077320"/>
            <a:ext cx="2232248" cy="719832"/>
          </a:xfrm>
          <a:prstGeom prst="roundRect">
            <a:avLst/>
          </a:prstGeom>
          <a:noFill/>
          <a:ln w="9525" cap="flat" cmpd="sng" algn="ctr">
            <a:solidFill>
              <a:srgbClr val="009999"/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err="1" smtClean="0"/>
              <a:t>갑질</a:t>
            </a:r>
            <a:r>
              <a:rPr lang="ko-KR" altLang="en-US" sz="1600" b="1" dirty="0" smtClean="0"/>
              <a:t> 〮 괴롭힘 담당부서</a:t>
            </a:r>
            <a:endParaRPr lang="ko-KR" altLang="en-US" sz="1600" b="1" dirty="0"/>
          </a:p>
        </p:txBody>
      </p:sp>
      <p:sp>
        <p:nvSpPr>
          <p:cNvPr id="49" name="도형 23"/>
          <p:cNvSpPr>
            <a:spLocks noChangeArrowheads="1"/>
          </p:cNvSpPr>
          <p:nvPr/>
        </p:nvSpPr>
        <p:spPr bwMode="auto">
          <a:xfrm>
            <a:off x="4283688" y="4941416"/>
            <a:ext cx="4536784" cy="71983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500" b="1" dirty="0" smtClean="0"/>
              <a:t>공사 민원제도 또는 국가인권위원회의</a:t>
            </a:r>
            <a:endParaRPr lang="en-US" altLang="ko-KR" sz="1500" b="1" dirty="0" smtClean="0"/>
          </a:p>
          <a:p>
            <a:pPr algn="ctr" latinLnBrk="0"/>
            <a:r>
              <a:rPr lang="ko-KR" altLang="en-US" sz="1500" b="1" dirty="0" smtClean="0"/>
              <a:t>상담 </a:t>
            </a:r>
            <a:r>
              <a:rPr lang="ko-KR" altLang="en-US" sz="1400" b="1" dirty="0" smtClean="0"/>
              <a:t>〮 진정 민원절차 안내</a:t>
            </a:r>
            <a:r>
              <a:rPr lang="ko-KR" altLang="en-US" sz="1500" b="1" dirty="0" smtClean="0"/>
              <a:t> </a:t>
            </a:r>
            <a:endParaRPr lang="ko-KR" altLang="en-US" sz="1500" b="1" dirty="0"/>
          </a:p>
        </p:txBody>
      </p:sp>
      <p:pic>
        <p:nvPicPr>
          <p:cNvPr id="51" name="그림 50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55179" y="3322582"/>
            <a:ext cx="576064" cy="566929"/>
          </a:xfrm>
          <a:prstGeom prst="rect">
            <a:avLst/>
          </a:prstGeom>
        </p:spPr>
      </p:pic>
      <p:cxnSp>
        <p:nvCxnSpPr>
          <p:cNvPr id="54" name="직선 화살표 연결선 53"/>
          <p:cNvCxnSpPr/>
          <p:nvPr/>
        </p:nvCxnSpPr>
        <p:spPr>
          <a:xfrm>
            <a:off x="6193348" y="2573613"/>
            <a:ext cx="28803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/>
          <p:cNvCxnSpPr/>
          <p:nvPr/>
        </p:nvCxnSpPr>
        <p:spPr>
          <a:xfrm>
            <a:off x="6202057" y="3167095"/>
            <a:ext cx="28803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/>
          <p:cNvCxnSpPr/>
          <p:nvPr/>
        </p:nvCxnSpPr>
        <p:spPr>
          <a:xfrm>
            <a:off x="6191012" y="3743159"/>
            <a:ext cx="28803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/>
          <p:cNvCxnSpPr/>
          <p:nvPr/>
        </p:nvCxnSpPr>
        <p:spPr>
          <a:xfrm>
            <a:off x="6193348" y="4437112"/>
            <a:ext cx="28803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/>
          <p:nvPr/>
        </p:nvSpPr>
        <p:spPr>
          <a:xfrm>
            <a:off x="251520" y="1143318"/>
            <a:ext cx="1604428" cy="845522"/>
          </a:xfrm>
          <a:prstGeom prst="rect">
            <a:avLst/>
          </a:prstGeom>
          <a:solidFill>
            <a:srgbClr val="34A853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  <a:latin typeface="+mn-ea"/>
              </a:rPr>
              <a:t>차별로 인한</a:t>
            </a:r>
            <a:endParaRPr lang="en-US" altLang="ko-KR" sz="1600" b="1" dirty="0" smtClean="0">
              <a:solidFill>
                <a:srgbClr val="FFFFFF"/>
              </a:solidFill>
              <a:latin typeface="+mn-ea"/>
            </a:endParaRPr>
          </a:p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  <a:latin typeface="+mn-ea"/>
              </a:rPr>
              <a:t>인권침해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1907704" y="1143318"/>
            <a:ext cx="6696744" cy="84552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68300" indent="-285750">
              <a:lnSpc>
                <a:spcPct val="150000"/>
              </a:lnSpc>
              <a:buFont typeface="Wingdings 2" pitchFamily="18" charset="2"/>
              <a:buChar char="¡"/>
            </a:pPr>
            <a:r>
              <a:rPr lang="ko-KR" altLang="en-US" sz="1500" b="1" dirty="0" smtClean="0">
                <a:solidFill>
                  <a:srgbClr val="404040"/>
                </a:solidFill>
              </a:rPr>
              <a:t>성별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,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연령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,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신체적 조건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,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종교 등을 이유로 한 차별</a:t>
            </a:r>
            <a:endParaRPr lang="en-US" altLang="ko-KR" sz="1500" b="1" dirty="0" smtClean="0">
              <a:solidFill>
                <a:srgbClr val="404040"/>
              </a:solidFill>
            </a:endParaRPr>
          </a:p>
          <a:p>
            <a:pPr marL="368300" indent="-285750">
              <a:lnSpc>
                <a:spcPct val="150000"/>
              </a:lnSpc>
              <a:buFont typeface="Wingdings 2" pitchFamily="18" charset="2"/>
              <a:buChar char="¡"/>
            </a:pPr>
            <a:r>
              <a:rPr lang="ko-KR" altLang="en-US" sz="1500" b="1" dirty="0" smtClean="0">
                <a:solidFill>
                  <a:srgbClr val="404040"/>
                </a:solidFill>
              </a:rPr>
              <a:t>사회적 신분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,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학력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,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장애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,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지역 등을 이유로 한 차별</a:t>
            </a:r>
            <a:endParaRPr lang="ko-KR" altLang="en-US" sz="1500" b="1" dirty="0">
              <a:solidFill>
                <a:srgbClr val="404040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51520" y="2078266"/>
            <a:ext cx="1604428" cy="1385570"/>
          </a:xfrm>
          <a:prstGeom prst="rect">
            <a:avLst/>
          </a:prstGeom>
          <a:solidFill>
            <a:srgbClr val="4285F4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  <a:latin typeface="+mn-ea"/>
              </a:rPr>
              <a:t>자유권을</a:t>
            </a:r>
            <a:endParaRPr lang="en-US" altLang="ko-KR" sz="1600" b="1" dirty="0" smtClean="0">
              <a:solidFill>
                <a:srgbClr val="FFFFFF"/>
              </a:solidFill>
              <a:latin typeface="+mn-ea"/>
            </a:endParaRPr>
          </a:p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  <a:latin typeface="+mn-ea"/>
              </a:rPr>
              <a:t>보장하지 않은</a:t>
            </a:r>
            <a:endParaRPr lang="en-US" altLang="ko-KR" sz="1600" b="1" dirty="0" smtClean="0">
              <a:solidFill>
                <a:srgbClr val="FFFFFF"/>
              </a:solidFill>
              <a:latin typeface="+mn-ea"/>
            </a:endParaRPr>
          </a:p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  <a:latin typeface="+mn-ea"/>
              </a:rPr>
              <a:t>인권침해</a:t>
            </a:r>
            <a:endParaRPr lang="ko-KR" altLang="en-US" sz="1600" b="1" dirty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907704" y="2078266"/>
            <a:ext cx="6696744" cy="13855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68300" indent="-285750">
              <a:lnSpc>
                <a:spcPct val="150000"/>
              </a:lnSpc>
              <a:buFont typeface="Wingdings 2" pitchFamily="18" charset="2"/>
              <a:buChar char="¡"/>
            </a:pPr>
            <a:r>
              <a:rPr lang="ko-KR" altLang="en-US" sz="1500" b="1" dirty="0" smtClean="0">
                <a:solidFill>
                  <a:srgbClr val="404040"/>
                </a:solidFill>
              </a:rPr>
              <a:t>사생활과 통신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,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개인정보를 함부로 간섭하는 행위</a:t>
            </a:r>
            <a:endParaRPr lang="en-US" altLang="ko-KR" sz="1500" b="1" dirty="0" smtClean="0">
              <a:solidFill>
                <a:srgbClr val="404040"/>
              </a:solidFill>
            </a:endParaRPr>
          </a:p>
          <a:p>
            <a:pPr marL="368300" indent="-285750">
              <a:lnSpc>
                <a:spcPct val="150000"/>
              </a:lnSpc>
              <a:buFont typeface="Wingdings 2" pitchFamily="18" charset="2"/>
              <a:buChar char="¡"/>
            </a:pPr>
            <a:r>
              <a:rPr lang="ko-KR" altLang="en-US" sz="1500" b="1" dirty="0" smtClean="0">
                <a:solidFill>
                  <a:srgbClr val="404040"/>
                </a:solidFill>
              </a:rPr>
              <a:t>종교나 신념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,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양심에 따른 자유로운 행동과 의사표명을 제한하는 행위</a:t>
            </a:r>
            <a:endParaRPr lang="en-US" altLang="ko-KR" sz="1500" b="1" dirty="0" smtClean="0">
              <a:solidFill>
                <a:srgbClr val="404040"/>
              </a:solidFill>
            </a:endParaRPr>
          </a:p>
          <a:p>
            <a:pPr marL="368300" indent="-285750">
              <a:lnSpc>
                <a:spcPct val="150000"/>
              </a:lnSpc>
              <a:buFont typeface="Wingdings 2" pitchFamily="18" charset="2"/>
              <a:buChar char="¡"/>
            </a:pPr>
            <a:r>
              <a:rPr lang="ko-KR" altLang="en-US" sz="1500" b="1" dirty="0" smtClean="0">
                <a:solidFill>
                  <a:srgbClr val="404040"/>
                </a:solidFill>
              </a:rPr>
              <a:t>집회 〮 결사의 자유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,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선거권과 피선거권을 함부로 제한하는 행위</a:t>
            </a:r>
            <a:endParaRPr lang="en-US" altLang="ko-KR" sz="1500" b="1" dirty="0" smtClean="0">
              <a:solidFill>
                <a:srgbClr val="404040"/>
              </a:solidFill>
            </a:endParaRPr>
          </a:p>
          <a:p>
            <a:pPr marL="368300" indent="-285750">
              <a:lnSpc>
                <a:spcPct val="150000"/>
              </a:lnSpc>
              <a:buFont typeface="Wingdings 2" pitchFamily="18" charset="2"/>
              <a:buChar char="¡"/>
            </a:pPr>
            <a:r>
              <a:rPr lang="ko-KR" altLang="en-US" sz="1500" b="1" dirty="0" smtClean="0">
                <a:solidFill>
                  <a:srgbClr val="404040"/>
                </a:solidFill>
              </a:rPr>
              <a:t>징계 등에 있어 절차적 권리를 무시하는 행위 </a:t>
            </a:r>
          </a:p>
        </p:txBody>
      </p:sp>
      <p:sp>
        <p:nvSpPr>
          <p:cNvPr id="24" name="직사각형 23"/>
          <p:cNvSpPr/>
          <p:nvPr/>
        </p:nvSpPr>
        <p:spPr>
          <a:xfrm>
            <a:off x="251520" y="3573016"/>
            <a:ext cx="1604428" cy="1008112"/>
          </a:xfrm>
          <a:prstGeom prst="rect">
            <a:avLst/>
          </a:prstGeom>
          <a:solidFill>
            <a:srgbClr val="034EA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  <a:latin typeface="+mn-ea"/>
              </a:rPr>
              <a:t>폭력으로 인한</a:t>
            </a:r>
            <a:endParaRPr lang="en-US" altLang="ko-KR" sz="1600" b="1" dirty="0" smtClean="0">
              <a:solidFill>
                <a:srgbClr val="FFFFFF"/>
              </a:solidFill>
              <a:latin typeface="+mn-ea"/>
            </a:endParaRPr>
          </a:p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  <a:latin typeface="+mn-ea"/>
              </a:rPr>
              <a:t>인권침해</a:t>
            </a:r>
            <a:endParaRPr lang="ko-KR" altLang="en-US" sz="1600" dirty="0">
              <a:solidFill>
                <a:srgbClr val="FFFFFF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1907704" y="3573016"/>
            <a:ext cx="6696744" cy="10081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68300" indent="-285750">
              <a:lnSpc>
                <a:spcPct val="150000"/>
              </a:lnSpc>
              <a:buFont typeface="Wingdings 2" pitchFamily="18" charset="2"/>
              <a:buChar char="¡"/>
            </a:pPr>
            <a:r>
              <a:rPr lang="ko-KR" altLang="en-US" sz="1500" b="1" dirty="0" smtClean="0">
                <a:solidFill>
                  <a:srgbClr val="404040"/>
                </a:solidFill>
              </a:rPr>
              <a:t>구타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,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가혹행위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등 신체적 폭력을 가하는 행위</a:t>
            </a:r>
            <a:endParaRPr lang="en-US" altLang="ko-KR" sz="1500" b="1" dirty="0" smtClean="0">
              <a:solidFill>
                <a:srgbClr val="404040"/>
              </a:solidFill>
            </a:endParaRPr>
          </a:p>
          <a:p>
            <a:pPr marL="368300" indent="-285750">
              <a:lnSpc>
                <a:spcPct val="150000"/>
              </a:lnSpc>
              <a:buFont typeface="Wingdings 2" pitchFamily="18" charset="2"/>
              <a:buChar char="¡"/>
            </a:pPr>
            <a:r>
              <a:rPr lang="ko-KR" altLang="en-US" sz="1500" b="1" dirty="0" smtClean="0">
                <a:solidFill>
                  <a:srgbClr val="404040"/>
                </a:solidFill>
              </a:rPr>
              <a:t>폭언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,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욕설</a:t>
            </a:r>
            <a:r>
              <a:rPr lang="en-US" altLang="ko-KR" sz="1500" b="1" dirty="0" smtClean="0">
                <a:solidFill>
                  <a:srgbClr val="404040"/>
                </a:solidFill>
              </a:rPr>
              <a:t>, </a:t>
            </a:r>
            <a:r>
              <a:rPr lang="ko-KR" altLang="en-US" sz="1500" b="1" dirty="0" smtClean="0">
                <a:solidFill>
                  <a:srgbClr val="404040"/>
                </a:solidFill>
              </a:rPr>
              <a:t>모욕 등 언어적 폭력을 가하는 행위</a:t>
            </a:r>
            <a:endParaRPr lang="en-US" altLang="ko-KR" sz="1500" b="1" dirty="0" smtClean="0">
              <a:solidFill>
                <a:srgbClr val="404040"/>
              </a:solidFill>
            </a:endParaRPr>
          </a:p>
          <a:p>
            <a:pPr marL="368300" indent="-285750">
              <a:lnSpc>
                <a:spcPct val="150000"/>
              </a:lnSpc>
              <a:buFont typeface="Wingdings 2" pitchFamily="18" charset="2"/>
              <a:buChar char="¡"/>
            </a:pPr>
            <a:r>
              <a:rPr lang="ko-KR" altLang="en-US" sz="1500" b="1" dirty="0" smtClean="0">
                <a:solidFill>
                  <a:srgbClr val="404040"/>
                </a:solidFill>
              </a:rPr>
              <a:t>회식자리에서 술을 강요하거나 집에 가지 못하도록 강요하는 행위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251520" y="4689128"/>
            <a:ext cx="1604428" cy="828104"/>
          </a:xfrm>
          <a:prstGeom prst="rect">
            <a:avLst/>
          </a:prstGeom>
          <a:solidFill>
            <a:srgbClr val="57585A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  <a:latin typeface="+mn-ea"/>
              </a:rPr>
              <a:t>노동권을 </a:t>
            </a:r>
            <a:endParaRPr lang="en-US" altLang="ko-KR" sz="1600" b="1" dirty="0" smtClean="0">
              <a:solidFill>
                <a:srgbClr val="FFFFFF"/>
              </a:solidFill>
              <a:latin typeface="+mn-ea"/>
            </a:endParaRPr>
          </a:p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  <a:latin typeface="+mn-ea"/>
              </a:rPr>
              <a:t>보장하지 않은</a:t>
            </a:r>
            <a:endParaRPr lang="en-US" altLang="ko-KR" sz="1600" b="1" dirty="0" smtClean="0">
              <a:solidFill>
                <a:srgbClr val="FFFFFF"/>
              </a:solidFill>
              <a:latin typeface="+mn-ea"/>
            </a:endParaRPr>
          </a:p>
          <a:p>
            <a:pPr algn="ctr" latinLnBrk="0"/>
            <a:r>
              <a:rPr lang="ko-KR" altLang="en-US" sz="1600" b="1" dirty="0" smtClean="0">
                <a:solidFill>
                  <a:srgbClr val="FFFFFF"/>
                </a:solidFill>
                <a:latin typeface="+mn-ea"/>
              </a:rPr>
              <a:t>인권침해</a:t>
            </a:r>
            <a:endParaRPr lang="ko-KR" altLang="en-US" sz="1600" b="1" dirty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1907704" y="4689128"/>
            <a:ext cx="6696744" cy="82810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68300" indent="-285750">
              <a:lnSpc>
                <a:spcPct val="150000"/>
              </a:lnSpc>
              <a:buFont typeface="Wingdings 2" pitchFamily="18" charset="2"/>
              <a:buChar char="¡"/>
            </a:pPr>
            <a:r>
              <a:rPr lang="ko-KR" altLang="en-US" sz="1500" b="1" dirty="0" smtClean="0">
                <a:solidFill>
                  <a:srgbClr val="404040"/>
                </a:solidFill>
              </a:rPr>
              <a:t>안전하고 적절하게 교육을 받을 권리를 침해하는 행위</a:t>
            </a:r>
            <a:endParaRPr lang="en-US" altLang="ko-KR" sz="1500" b="1" dirty="0" smtClean="0">
              <a:solidFill>
                <a:srgbClr val="404040"/>
              </a:solidFill>
            </a:endParaRPr>
          </a:p>
          <a:p>
            <a:pPr marL="368300" indent="-285750">
              <a:lnSpc>
                <a:spcPct val="150000"/>
              </a:lnSpc>
              <a:buFont typeface="Wingdings 2" pitchFamily="18" charset="2"/>
              <a:buChar char="¡"/>
            </a:pPr>
            <a:r>
              <a:rPr lang="ko-KR" altLang="en-US" sz="1500" b="1" dirty="0" smtClean="0">
                <a:solidFill>
                  <a:srgbClr val="404040"/>
                </a:solidFill>
              </a:rPr>
              <a:t>합당한 노동의 보수를 주지 않는 행위 </a:t>
            </a:r>
            <a:endParaRPr lang="ko-KR" altLang="en-US" sz="1500" b="1" dirty="0">
              <a:solidFill>
                <a:srgbClr val="404040"/>
              </a:solidFill>
            </a:endParaRPr>
          </a:p>
        </p:txBody>
      </p:sp>
      <p:sp>
        <p:nvSpPr>
          <p:cNvPr id="28" name="모서리가 둥근 직사각형 27"/>
          <p:cNvSpPr/>
          <p:nvPr/>
        </p:nvSpPr>
        <p:spPr>
          <a:xfrm>
            <a:off x="252165" y="620688"/>
            <a:ext cx="3905809" cy="432048"/>
          </a:xfrm>
          <a:prstGeom prst="roundRect">
            <a:avLst/>
          </a:prstGeom>
          <a:noFill/>
          <a:ln w="22225" cap="flat" cmpd="sng" algn="ctr">
            <a:solidFill>
              <a:schemeClr val="tx2"/>
            </a:solidFill>
            <a:prstDash val="solid"/>
          </a:ln>
          <a:effectLst/>
        </p:spPr>
        <p:txBody>
          <a:bodyPr wrap="none" anchor="ctr"/>
          <a:lstStyle/>
          <a:p>
            <a:pPr algn="ctr" latinLnBrk="0"/>
            <a:r>
              <a:rPr lang="ko-KR" altLang="en-US" b="1" dirty="0" smtClean="0">
                <a:latin typeface="+mn-ea"/>
              </a:rPr>
              <a:t>구제절차가 적용되는 인권침해 유형</a:t>
            </a:r>
            <a:endParaRPr lang="ko-KR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07586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226</Words>
  <Application>Microsoft Office PowerPoint</Application>
  <PresentationFormat>화면 슬라이드 쇼(4:3)</PresentationFormat>
  <Paragraphs>55</Paragraphs>
  <Slides>3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슬라이드 1</vt:lpstr>
      <vt:lpstr>슬라이드 2</vt:lpstr>
      <vt:lpstr>슬라이드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17</cp:revision>
  <dcterms:created xsi:type="dcterms:W3CDTF">2022-04-25T06:41:57Z</dcterms:created>
  <dcterms:modified xsi:type="dcterms:W3CDTF">2022-08-22T06:37:06Z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Fasoo_Trace_ID" pid="2">
    <vt:lpwstr>eyJub2RlMSI6eyJkc2QiOiIwMTAwMDAwMDAwMDAyMTY3IiwibG9nVGltZSI6IjIwMjItMDgtMjJUMDY6MzY6MTRaIiwicElEIjoiMSIsInRyYWNlSWQiOiIwQzZDNjA4RjJEMTYxOUEwQTIxQUQ1NTQ3QkUzRThCRCIsInVzZXJDb2RlIjoiYWRtaW4ifSwibm9kZTIiOnsiZHNkIjoiMDEwMDAwMDAwMDAwMjE2NyIsImxvZ1RpbWUiOiIyMDIyLTA4LTIyVDA2OjM2OjE0WiIsInBJRCI6IjEiLCJ0cmFjZUlkIjoiMEM2QzYwOEYyRDE2MTlBMEEyMUFENTU0N0JFM0U4QkQiLCJ1c2VyQ29kZSI6ImFkbWluIn0sIm5vZGUzIjp7ImRzZCI6IjAxMDAwMDAwMDAwMDIxNjciLCJsb2dUaW1lIjoiMjAyMi0wOC0yMlQwNjozNjoxNFoiLCJwSUQiOiIxIiwidHJhY2VJZCI6IjBDNkM2MDhGMkQxNjE5QTBBMjFBRDU1NDdCRTNFOEJEIiwidXNlckNvZGUiOiJhZG1pbiJ9LCJub2RlNCI6eyJkc2QiOiIwMTAwMDAwMDAwMDAyMTY3IiwibG9nVGltZSI6IjIwMjItMDgtMjJUMDY6MzY6NTRaIiwicElEIjoxLCJ0cmFjZUlkIjoiM0VEOUEwNUNBREU0NDM1RDhBRjE1MzFFQUY2RDZBQjIiLCJ1c2VyQ29kZSI6IjEwMTEwNiJ9LCJub2RlNSI6eyJkc2QiOiIwMDAwMDAwMDAwMDAwMDAwIiwibG9nVGltZSI6IjIwMjItMDgtMjJUMDY6NDU6MzhaIiwicElEIjoyMDQ4LCJ0cmFjZUlkIjoiQ0NEQUIyOUFGQ0Y4NDA2M0I3MTNENkRDRUQ3NzI3QTQiLCJ1c2VyQ29kZSI6IjEwMTEwNiJ9LCJub2RlQ291bnQiOjN9</vt:lpwstr>
  </property>
</Properties>
</file>